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366" r:id="rId3"/>
    <p:sldId id="1282" r:id="rId4"/>
    <p:sldId id="1371" r:id="rId5"/>
    <p:sldId id="1370" r:id="rId6"/>
    <p:sldId id="260" r:id="rId7"/>
    <p:sldId id="1331" r:id="rId8"/>
    <p:sldId id="261" r:id="rId9"/>
    <p:sldId id="1361" r:id="rId10"/>
    <p:sldId id="1364" r:id="rId11"/>
    <p:sldId id="1365" r:id="rId12"/>
    <p:sldId id="1439" r:id="rId13"/>
    <p:sldId id="1374" r:id="rId14"/>
    <p:sldId id="1367" r:id="rId15"/>
    <p:sldId id="1368" r:id="rId16"/>
    <p:sldId id="1369" r:id="rId17"/>
    <p:sldId id="1372" r:id="rId18"/>
    <p:sldId id="1373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28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62"/>
  </p:normalViewPr>
  <p:slideViewPr>
    <p:cSldViewPr snapToGrid="0">
      <p:cViewPr varScale="1">
        <p:scale>
          <a:sx n="103" d="100"/>
          <a:sy n="103" d="100"/>
        </p:scale>
        <p:origin x="11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0FDC7-08E8-B148-AFD9-1F62582C5D1F}" type="doc">
      <dgm:prSet loTypeId="urn:microsoft.com/office/officeart/2005/8/layout/pyramid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0A13B-AA05-214F-8F7E-7E675FF44451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Models</a:t>
          </a:r>
        </a:p>
      </dgm:t>
    </dgm:pt>
    <dgm:pt modelId="{0FF8380A-23F7-FE41-9616-D0A10F4B6BEB}" type="par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1B14DDE-BD4E-3C41-81BB-EA164AB6B093}" type="sib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9AC3200-E4A0-8B4E-8FF4-9F315E6E900D}">
      <dgm:prSet phldrT="[Text]"/>
      <dgm:spPr>
        <a:solidFill>
          <a:srgbClr val="FF85FF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Exchanges</a:t>
          </a:r>
        </a:p>
      </dgm:t>
    </dgm:pt>
    <dgm:pt modelId="{B9DD5CDF-788C-364B-9A8E-2CF119BE2048}" type="par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DE331B6-251B-0A45-90B5-140BE0DAFBE4}" type="sib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1D169E7-C906-1C4B-B264-E1DF5C337DF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Solutions</a:t>
          </a:r>
        </a:p>
      </dgm:t>
    </dgm:pt>
    <dgm:pt modelId="{86B5C889-536E-B24D-B746-2AB923C1B812}" type="par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7273E91-E198-0A48-A63E-98899A0505AE}" type="sib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E155651-FBC0-DC45-9F4C-F5F487047D0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Timing</a:t>
          </a:r>
        </a:p>
      </dgm:t>
    </dgm:pt>
    <dgm:pt modelId="{E959A6E2-0713-624D-BE34-D4063BDF977B}" type="par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1908176-8C28-9A45-AE31-1428ED7F741F}" type="sib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4961C31-70D9-1D46-BB8C-671DCB8A700D}" type="pres">
      <dgm:prSet presAssocID="{E1C0FDC7-08E8-B148-AFD9-1F62582C5D1F}" presName="compositeShape" presStyleCnt="0">
        <dgm:presLayoutVars>
          <dgm:chMax val="9"/>
          <dgm:dir/>
          <dgm:resizeHandles val="exact"/>
        </dgm:presLayoutVars>
      </dgm:prSet>
      <dgm:spPr/>
    </dgm:pt>
    <dgm:pt modelId="{B4D475A4-BD6F-A048-850D-90E4B2F80751}" type="pres">
      <dgm:prSet presAssocID="{E1C0FDC7-08E8-B148-AFD9-1F62582C5D1F}" presName="triangle1" presStyleLbl="node1" presStyleIdx="0" presStyleCnt="4">
        <dgm:presLayoutVars>
          <dgm:bulletEnabled val="1"/>
        </dgm:presLayoutVars>
      </dgm:prSet>
      <dgm:spPr/>
    </dgm:pt>
    <dgm:pt modelId="{4AC8F324-5ABC-1F4E-89ED-235EE665A67A}" type="pres">
      <dgm:prSet presAssocID="{E1C0FDC7-08E8-B148-AFD9-1F62582C5D1F}" presName="triangle2" presStyleLbl="node1" presStyleIdx="1" presStyleCnt="4">
        <dgm:presLayoutVars>
          <dgm:bulletEnabled val="1"/>
        </dgm:presLayoutVars>
      </dgm:prSet>
      <dgm:spPr/>
    </dgm:pt>
    <dgm:pt modelId="{C0433D64-1705-384A-8D13-B92BD206F08C}" type="pres">
      <dgm:prSet presAssocID="{E1C0FDC7-08E8-B148-AFD9-1F62582C5D1F}" presName="triangle3" presStyleLbl="node1" presStyleIdx="2" presStyleCnt="4">
        <dgm:presLayoutVars>
          <dgm:bulletEnabled val="1"/>
        </dgm:presLayoutVars>
      </dgm:prSet>
      <dgm:spPr/>
    </dgm:pt>
    <dgm:pt modelId="{48BF68D1-0FD9-8D41-9937-B362EB5D738F}" type="pres">
      <dgm:prSet presAssocID="{E1C0FDC7-08E8-B148-AFD9-1F62582C5D1F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73A3E41-C6C1-F14B-B691-86021C0BB25E}" type="presOf" srcId="{79AC3200-E4A0-8B4E-8FF4-9F315E6E900D}" destId="{4AC8F324-5ABC-1F4E-89ED-235EE665A67A}" srcOrd="0" destOrd="0" presId="urn:microsoft.com/office/officeart/2005/8/layout/pyramid4"/>
    <dgm:cxn modelId="{8C84574C-2609-8C48-8B64-07727E71AE50}" type="presOf" srcId="{78D0A13B-AA05-214F-8F7E-7E675FF44451}" destId="{B4D475A4-BD6F-A048-850D-90E4B2F80751}" srcOrd="0" destOrd="0" presId="urn:microsoft.com/office/officeart/2005/8/layout/pyramid4"/>
    <dgm:cxn modelId="{F1B8F86D-4AFE-2D48-97E7-FE3B97F1BF5D}" type="presOf" srcId="{1E155651-FBC0-DC45-9F4C-F5F487047D07}" destId="{48BF68D1-0FD9-8D41-9937-B362EB5D738F}" srcOrd="0" destOrd="0" presId="urn:microsoft.com/office/officeart/2005/8/layout/pyramid4"/>
    <dgm:cxn modelId="{F5245255-6A08-A544-8489-F64D385E2832}" srcId="{E1C0FDC7-08E8-B148-AFD9-1F62582C5D1F}" destId="{79AC3200-E4A0-8B4E-8FF4-9F315E6E900D}" srcOrd="1" destOrd="0" parTransId="{B9DD5CDF-788C-364B-9A8E-2CF119BE2048}" sibTransId="{ADE331B6-251B-0A45-90B5-140BE0DAFBE4}"/>
    <dgm:cxn modelId="{BF89888B-E7AB-F247-8C56-0E93F64BC468}" srcId="{E1C0FDC7-08E8-B148-AFD9-1F62582C5D1F}" destId="{78D0A13B-AA05-214F-8F7E-7E675FF44451}" srcOrd="0" destOrd="0" parTransId="{0FF8380A-23F7-FE41-9616-D0A10F4B6BEB}" sibTransId="{F1B14DDE-BD4E-3C41-81BB-EA164AB6B093}"/>
    <dgm:cxn modelId="{0F2D9295-7430-5840-A186-49C8FC86A88C}" type="presOf" srcId="{31D169E7-C906-1C4B-B264-E1DF5C337DFB}" destId="{C0433D64-1705-384A-8D13-B92BD206F08C}" srcOrd="0" destOrd="0" presId="urn:microsoft.com/office/officeart/2005/8/layout/pyramid4"/>
    <dgm:cxn modelId="{FF9C1FA2-8AEE-064D-B72D-509591C12122}" type="presOf" srcId="{E1C0FDC7-08E8-B148-AFD9-1F62582C5D1F}" destId="{E4961C31-70D9-1D46-BB8C-671DCB8A700D}" srcOrd="0" destOrd="0" presId="urn:microsoft.com/office/officeart/2005/8/layout/pyramid4"/>
    <dgm:cxn modelId="{FBDEB3C7-F8A0-1248-9A21-D0A6C7D97803}" srcId="{E1C0FDC7-08E8-B148-AFD9-1F62582C5D1F}" destId="{1E155651-FBC0-DC45-9F4C-F5F487047D07}" srcOrd="3" destOrd="0" parTransId="{E959A6E2-0713-624D-BE34-D4063BDF977B}" sibTransId="{C1908176-8C28-9A45-AE31-1428ED7F741F}"/>
    <dgm:cxn modelId="{6C974EFD-6BE0-CD46-9C6A-FD0E9F221C45}" srcId="{E1C0FDC7-08E8-B148-AFD9-1F62582C5D1F}" destId="{31D169E7-C906-1C4B-B264-E1DF5C337DFB}" srcOrd="2" destOrd="0" parTransId="{86B5C889-536E-B24D-B746-2AB923C1B812}" sibTransId="{47273E91-E198-0A48-A63E-98899A0505AE}"/>
    <dgm:cxn modelId="{7EF24010-511C-B146-AF12-E0DC2C954062}" type="presParOf" srcId="{E4961C31-70D9-1D46-BB8C-671DCB8A700D}" destId="{B4D475A4-BD6F-A048-850D-90E4B2F80751}" srcOrd="0" destOrd="0" presId="urn:microsoft.com/office/officeart/2005/8/layout/pyramid4"/>
    <dgm:cxn modelId="{F69E708E-6CA1-7148-9399-1F2880C11394}" type="presParOf" srcId="{E4961C31-70D9-1D46-BB8C-671DCB8A700D}" destId="{4AC8F324-5ABC-1F4E-89ED-235EE665A67A}" srcOrd="1" destOrd="0" presId="urn:microsoft.com/office/officeart/2005/8/layout/pyramid4"/>
    <dgm:cxn modelId="{E92C1A59-7D63-4C43-A309-7629DAC6656A}" type="presParOf" srcId="{E4961C31-70D9-1D46-BB8C-671DCB8A700D}" destId="{C0433D64-1705-384A-8D13-B92BD206F08C}" srcOrd="2" destOrd="0" presId="urn:microsoft.com/office/officeart/2005/8/layout/pyramid4"/>
    <dgm:cxn modelId="{8C776B4F-D80F-554B-BC4B-6B2BFA6E004C}" type="presParOf" srcId="{E4961C31-70D9-1D46-BB8C-671DCB8A700D}" destId="{48BF68D1-0FD9-8D41-9937-B362EB5D738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75A4-BD6F-A048-850D-90E4B2F80751}">
      <dsp:nvSpPr>
        <dsp:cNvPr id="0" name=""/>
        <dsp:cNvSpPr/>
      </dsp:nvSpPr>
      <dsp:spPr>
        <a:xfrm>
          <a:off x="1737360" y="0"/>
          <a:ext cx="1737359" cy="1737359"/>
        </a:xfrm>
        <a:prstGeom prst="triangle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Models</a:t>
          </a:r>
        </a:p>
      </dsp:txBody>
      <dsp:txXfrm>
        <a:off x="2171700" y="868680"/>
        <a:ext cx="868679" cy="868679"/>
      </dsp:txXfrm>
    </dsp:sp>
    <dsp:sp modelId="{4AC8F324-5ABC-1F4E-89ED-235EE665A67A}">
      <dsp:nvSpPr>
        <dsp:cNvPr id="0" name=""/>
        <dsp:cNvSpPr/>
      </dsp:nvSpPr>
      <dsp:spPr>
        <a:xfrm>
          <a:off x="868680" y="1737359"/>
          <a:ext cx="1737359" cy="1737359"/>
        </a:xfrm>
        <a:prstGeom prst="triangle">
          <a:avLst/>
        </a:prstGeom>
        <a:solidFill>
          <a:srgbClr val="FF85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Exchanges</a:t>
          </a:r>
        </a:p>
      </dsp:txBody>
      <dsp:txXfrm>
        <a:off x="1303020" y="2606039"/>
        <a:ext cx="868679" cy="868679"/>
      </dsp:txXfrm>
    </dsp:sp>
    <dsp:sp modelId="{C0433D64-1705-384A-8D13-B92BD206F08C}">
      <dsp:nvSpPr>
        <dsp:cNvPr id="0" name=""/>
        <dsp:cNvSpPr/>
      </dsp:nvSpPr>
      <dsp:spPr>
        <a:xfrm rot="10800000">
          <a:off x="1737360" y="1737359"/>
          <a:ext cx="1737359" cy="1737359"/>
        </a:xfrm>
        <a:prstGeom prst="triangle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Solutions</a:t>
          </a:r>
        </a:p>
      </dsp:txBody>
      <dsp:txXfrm rot="10800000">
        <a:off x="2171700" y="1737359"/>
        <a:ext cx="868679" cy="868679"/>
      </dsp:txXfrm>
    </dsp:sp>
    <dsp:sp modelId="{48BF68D1-0FD9-8D41-9937-B362EB5D738F}">
      <dsp:nvSpPr>
        <dsp:cNvPr id="0" name=""/>
        <dsp:cNvSpPr/>
      </dsp:nvSpPr>
      <dsp:spPr>
        <a:xfrm>
          <a:off x="2606040" y="1737359"/>
          <a:ext cx="1737359" cy="173735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Timing</a:t>
          </a:r>
        </a:p>
      </dsp:txBody>
      <dsp:txXfrm>
        <a:off x="3040380" y="2606039"/>
        <a:ext cx="868679" cy="86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AD05-AA96-9E45-ACD0-85B9A9AECD2E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EAB28-67B8-444F-A21A-B36729F2A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structure of the GWF Model in MODFLOW 6</a:t>
            </a:r>
          </a:p>
          <a:p>
            <a:r>
              <a:rPr lang="en-US" dirty="0"/>
              <a:t>If you haven't used MODFLOW 6 before, it's very similar to previous MODFLOW versions; however,</a:t>
            </a:r>
          </a:p>
          <a:p>
            <a:r>
              <a:rPr lang="en-US" dirty="0"/>
              <a:t>We added a few things; we took a few things out.  </a:t>
            </a:r>
          </a:p>
          <a:p>
            <a:r>
              <a:rPr lang="en-US" dirty="0"/>
              <a:t>We continuously ensure that MF6 gives the same answers as mf2005, </a:t>
            </a:r>
            <a:r>
              <a:rPr lang="en-US" dirty="0" err="1"/>
              <a:t>mfnwt</a:t>
            </a:r>
            <a:r>
              <a:rPr lang="en-US" dirty="0"/>
              <a:t>, </a:t>
            </a:r>
            <a:r>
              <a:rPr lang="en-US" dirty="0" err="1"/>
              <a:t>mfusg</a:t>
            </a:r>
            <a:r>
              <a:rPr lang="en-US" dirty="0"/>
              <a:t> (and if not, then why not)</a:t>
            </a:r>
          </a:p>
          <a:p>
            <a:r>
              <a:rPr lang="en-US" dirty="0"/>
              <a:t>MODFLOW 6 was developed as an object-oriented program:</a:t>
            </a:r>
          </a:p>
          <a:p>
            <a:r>
              <a:rPr lang="en-US" dirty="0"/>
              <a:t>To you, this means you can have more than one instance of certain things, like packages and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Packages are objects, so we can have more than one package of the same type (when it makes sense).  Not a big deal, but possibly useful</a:t>
            </a:r>
          </a:p>
          <a:p>
            <a:r>
              <a:rPr lang="en-US" dirty="0"/>
              <a:t>Simulation can have more than one GWF Model</a:t>
            </a:r>
          </a:p>
          <a:p>
            <a:r>
              <a:rPr lang="en-US" dirty="0"/>
              <a:t>LPF -&gt; NPF, STO, ...</a:t>
            </a:r>
          </a:p>
        </p:txBody>
      </p:sp>
    </p:spTree>
    <p:extLst>
      <p:ext uri="{BB962C8B-B14F-4D97-AF65-F5344CB8AC3E}">
        <p14:creationId xmlns:p14="http://schemas.microsoft.com/office/powerpoint/2010/main" val="176465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user can couple two GWF models by specifying a GWF-GWF exchange.  The exchange file contains geometrical data for how cells are connected across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Introduction to MODFLOW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Advanced </a:t>
            </a:r>
            <a:r>
              <a:rPr lang="en-US" sz="2000" dirty="0">
                <a:solidFill>
                  <a:srgbClr val="FFFFFF"/>
                </a:solidFill>
              </a:rPr>
              <a:t>MODFLOW Training Class</a:t>
            </a:r>
            <a:r>
              <a:rPr lang="en-US" sz="2000">
                <a:solidFill>
                  <a:srgbClr val="FFFFFF"/>
                </a:solidFill>
              </a:rPr>
              <a:t>, November 22, 2024, </a:t>
            </a:r>
            <a:r>
              <a:rPr lang="en-US" sz="2000" dirty="0" err="1">
                <a:solidFill>
                  <a:srgbClr val="FFFFFF"/>
                </a:solidFill>
              </a:rPr>
              <a:t>Deltares</a:t>
            </a:r>
            <a:r>
              <a:rPr lang="en-US" sz="2000" dirty="0">
                <a:solidFill>
                  <a:srgbClr val="FFFFFF"/>
                </a:solidFill>
              </a:rPr>
              <a:t>, NL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7C79-1B95-A747-3BDC-0A2128B4EC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873" y="6153722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8CF-04D2-8B69-1B7C-C4383E9AC4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695" y="6001390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6D8E-5698-098F-244C-D6B633D5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8DC3-6FAA-5F7B-B1E1-8DB2B43F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between any two models occurs through an ”exchange” </a:t>
            </a:r>
          </a:p>
          <a:p>
            <a:r>
              <a:rPr lang="en-US" dirty="0"/>
              <a:t>Exchange types include:</a:t>
            </a:r>
          </a:p>
          <a:p>
            <a:pPr lvl="1"/>
            <a:r>
              <a:rPr lang="en-US" dirty="0"/>
              <a:t>GWF-GWF: connects two GWF Models</a:t>
            </a:r>
          </a:p>
          <a:p>
            <a:pPr lvl="1"/>
            <a:r>
              <a:rPr lang="en-US" dirty="0"/>
              <a:t>GWT-GWT: connects two GWT Models</a:t>
            </a:r>
          </a:p>
          <a:p>
            <a:pPr lvl="1"/>
            <a:r>
              <a:rPr lang="en-US" dirty="0"/>
              <a:t>GWF-GWT: provides the simulated flows from a GWF Model to a GWT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32C63E-1748-8D23-928A-A9B1E47217FF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F1469C-6B75-5730-E9C4-DDF3476D5D2B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1B9E64-ED85-8E38-EBC5-471A01B8F59E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E211D1-D108-D28F-A4CD-640AEA4417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C05BC63-B0B7-AF0D-D75D-BAC5B8E0DFC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9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A06D-B8B8-2A39-A852-713BE56F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ABC8-EF12-9029-6271-DEFAEF6C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variables for one or more models are calculated by a “solution”</a:t>
            </a:r>
          </a:p>
          <a:p>
            <a:r>
              <a:rPr lang="en-US" dirty="0"/>
              <a:t>A focus of MODFLOW 6 has been on the Iterative Model Solution (IMS)</a:t>
            </a:r>
          </a:p>
          <a:p>
            <a:r>
              <a:rPr lang="en-US" dirty="0"/>
              <a:t>IMS solves for head (GWF) or concentration (GWT)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20A3966-F006-BC86-AE9C-6F10D4F65E10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5AC83E-1E3B-9B44-BCD6-386F9C482B22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856BD2-4E3E-D960-1E98-BFEF1E6A9793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E0DD62C-23FA-A32F-143D-6359F7768912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5DD7B61-D3D2-7E1A-3D7E-762D686305F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F7F5C-A556-A3BC-C282-FFC8FAB7054E}"/>
              </a:ext>
            </a:extLst>
          </p:cNvPr>
          <p:cNvSpPr/>
          <p:nvPr/>
        </p:nvSpPr>
        <p:spPr>
          <a:xfrm>
            <a:off x="4940074" y="4188656"/>
            <a:ext cx="1964531" cy="6680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SOLUTION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E8272BE-CC7C-3322-F66D-0C7D404AA1B9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4118903" y="3652212"/>
            <a:ext cx="598950" cy="30079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C0BDBA5-A12A-A8C5-D507-F7815F78B750}"/>
              </a:ext>
            </a:extLst>
          </p:cNvPr>
          <p:cNvCxnSpPr>
            <a:cxnSpLocks/>
            <a:endCxn id="15" idx="0"/>
          </p:cNvCxnSpPr>
          <p:nvPr/>
        </p:nvCxnSpPr>
        <p:spPr>
          <a:xfrm rot="5400000">
            <a:off x="5626025" y="5159364"/>
            <a:ext cx="598980" cy="635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8D4AD08-25AA-D85A-277B-8D59C7CF1A19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16200000" flipH="1">
            <a:off x="7121847" y="3657192"/>
            <a:ext cx="608912" cy="300792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2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DB42-9A7C-4CFA-EBA5-57EE1E51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C57-BAFB-E280-3C04-76629244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362" cy="4351338"/>
          </a:xfrm>
        </p:spPr>
        <p:txBody>
          <a:bodyPr/>
          <a:lstStyle/>
          <a:p>
            <a:r>
              <a:rPr lang="en-US" dirty="0"/>
              <a:t>Connect two GWF models by specifying a GWF-GWF Exchange in the configuration</a:t>
            </a:r>
          </a:p>
          <a:p>
            <a:r>
              <a:rPr lang="en-US" dirty="0"/>
              <a:t>Exchange file contains geometrical data for connection between neighboring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E7465-7A81-BAFA-6502-79BB317F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41" y="4593093"/>
            <a:ext cx="3807142" cy="2000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A04060E-3514-0782-F85B-25DEF32C375E}"/>
              </a:ext>
            </a:extLst>
          </p:cNvPr>
          <p:cNvGrpSpPr/>
          <p:nvPr/>
        </p:nvGrpSpPr>
        <p:grpSpPr>
          <a:xfrm>
            <a:off x="7328857" y="1519684"/>
            <a:ext cx="4024943" cy="2662819"/>
            <a:chOff x="7530660" y="329084"/>
            <a:chExt cx="4024943" cy="26628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31A34C-2820-297E-BBD3-9B346FDD4FFA}"/>
                </a:ext>
              </a:extLst>
            </p:cNvPr>
            <p:cNvSpPr/>
            <p:nvPr/>
          </p:nvSpPr>
          <p:spPr>
            <a:xfrm>
              <a:off x="9893990" y="334380"/>
              <a:ext cx="1660786" cy="26575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7FF6B-A248-704C-33E0-09BE0C0E4C3B}"/>
                </a:ext>
              </a:extLst>
            </p:cNvPr>
            <p:cNvSpPr/>
            <p:nvPr/>
          </p:nvSpPr>
          <p:spPr>
            <a:xfrm>
              <a:off x="9859176" y="621118"/>
              <a:ext cx="710861" cy="6933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0B4E1-CD98-8E4A-33A8-1A7E99479B46}"/>
                </a:ext>
              </a:extLst>
            </p:cNvPr>
            <p:cNvSpPr/>
            <p:nvPr/>
          </p:nvSpPr>
          <p:spPr>
            <a:xfrm>
              <a:off x="7530660" y="334380"/>
              <a:ext cx="2328516" cy="2657512"/>
            </a:xfrm>
            <a:prstGeom prst="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4C73B-ECDC-CFE8-025C-5D0AFC3FB815}"/>
                </a:ext>
              </a:extLst>
            </p:cNvPr>
            <p:cNvSpPr/>
            <p:nvPr/>
          </p:nvSpPr>
          <p:spPr>
            <a:xfrm>
              <a:off x="7817621" y="620487"/>
              <a:ext cx="2041555" cy="207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20A747-D57B-41FB-0574-427D6D1ABDFC}"/>
                </a:ext>
              </a:extLst>
            </p:cNvPr>
            <p:cNvSpPr/>
            <p:nvPr/>
          </p:nvSpPr>
          <p:spPr>
            <a:xfrm>
              <a:off x="7817621" y="620487"/>
              <a:ext cx="2049859" cy="208000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0354E7-42CD-32A2-CFA5-B0CA276DB696}"/>
                </a:ext>
              </a:extLst>
            </p:cNvPr>
            <p:cNvSpPr/>
            <p:nvPr/>
          </p:nvSpPr>
          <p:spPr>
            <a:xfrm>
              <a:off x="9867481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71905-E636-34F9-A93D-E4F54FF03308}"/>
                </a:ext>
              </a:extLst>
            </p:cNvPr>
            <p:cNvSpPr/>
            <p:nvPr/>
          </p:nvSpPr>
          <p:spPr>
            <a:xfrm>
              <a:off x="9867480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595E0A-9D7B-FA37-C0AF-6045058E72F2}"/>
                </a:ext>
              </a:extLst>
            </p:cNvPr>
            <p:cNvSpPr/>
            <p:nvPr/>
          </p:nvSpPr>
          <p:spPr>
            <a:xfrm>
              <a:off x="10570865" y="1313823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983148-A208-5A08-C417-686978E2EFD7}"/>
                </a:ext>
              </a:extLst>
            </p:cNvPr>
            <p:cNvSpPr/>
            <p:nvPr/>
          </p:nvSpPr>
          <p:spPr>
            <a:xfrm>
              <a:off x="10570865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6EEEAD-1138-C873-CD3B-F5B9636BEE10}"/>
                </a:ext>
              </a:extLst>
            </p:cNvPr>
            <p:cNvSpPr/>
            <p:nvPr/>
          </p:nvSpPr>
          <p:spPr>
            <a:xfrm>
              <a:off x="10570864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4039EC-4742-2C5D-FFC9-F2EE5322BC40}"/>
                </a:ext>
              </a:extLst>
            </p:cNvPr>
            <p:cNvCxnSpPr/>
            <p:nvPr/>
          </p:nvCxnSpPr>
          <p:spPr>
            <a:xfrm>
              <a:off x="11274249" y="620487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DD8540-916B-F25A-B515-05C5C8928131}"/>
                </a:ext>
              </a:extLst>
            </p:cNvPr>
            <p:cNvCxnSpPr/>
            <p:nvPr/>
          </p:nvCxnSpPr>
          <p:spPr>
            <a:xfrm>
              <a:off x="11274249" y="1313823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A3A5EE-5CB1-6258-993E-6E98EEB8AF16}"/>
                </a:ext>
              </a:extLst>
            </p:cNvPr>
            <p:cNvCxnSpPr/>
            <p:nvPr/>
          </p:nvCxnSpPr>
          <p:spPr>
            <a:xfrm flipV="1">
              <a:off x="9867480" y="329084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C8049F-7C43-53C9-9AC1-A69411BFF5D5}"/>
                </a:ext>
              </a:extLst>
            </p:cNvPr>
            <p:cNvCxnSpPr/>
            <p:nvPr/>
          </p:nvCxnSpPr>
          <p:spPr>
            <a:xfrm flipV="1">
              <a:off x="9867480" y="2700500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3008E6-5F3E-282A-76E7-E11A95DEF9DD}"/>
                </a:ext>
              </a:extLst>
            </p:cNvPr>
            <p:cNvCxnSpPr/>
            <p:nvPr/>
          </p:nvCxnSpPr>
          <p:spPr>
            <a:xfrm flipV="1">
              <a:off x="10570864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B2A473-543A-A933-3C13-60BFEB03B628}"/>
                </a:ext>
              </a:extLst>
            </p:cNvPr>
            <p:cNvCxnSpPr/>
            <p:nvPr/>
          </p:nvCxnSpPr>
          <p:spPr>
            <a:xfrm flipV="1">
              <a:off x="11274249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A7D7EC-0D5C-C7CC-4E2D-AC5281E3DBDC}"/>
                </a:ext>
              </a:extLst>
            </p:cNvPr>
            <p:cNvCxnSpPr/>
            <p:nvPr/>
          </p:nvCxnSpPr>
          <p:spPr>
            <a:xfrm flipV="1">
              <a:off x="10570864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F2EB9E-DE47-75BA-5C4C-9525548D7597}"/>
                </a:ext>
              </a:extLst>
            </p:cNvPr>
            <p:cNvCxnSpPr/>
            <p:nvPr/>
          </p:nvCxnSpPr>
          <p:spPr>
            <a:xfrm flipV="1">
              <a:off x="11274249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E1DE0-D820-5BB5-2624-8A71DD090647}"/>
                </a:ext>
              </a:extLst>
            </p:cNvPr>
            <p:cNvCxnSpPr/>
            <p:nvPr/>
          </p:nvCxnSpPr>
          <p:spPr>
            <a:xfrm>
              <a:off x="11274249" y="2007159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E38CE6-7172-7A51-7DF8-666330CAAABB}"/>
                </a:ext>
              </a:extLst>
            </p:cNvPr>
            <p:cNvCxnSpPr/>
            <p:nvPr/>
          </p:nvCxnSpPr>
          <p:spPr>
            <a:xfrm>
              <a:off x="11274249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owchart: Connector 29">
              <a:extLst>
                <a:ext uri="{FF2B5EF4-FFF2-40B4-BE49-F238E27FC236}">
                  <a16:creationId xmlns:a16="http://schemas.microsoft.com/office/drawing/2014/main" id="{2CBCB4EF-6544-FD80-C457-16C4025E531D}"/>
                </a:ext>
              </a:extLst>
            </p:cNvPr>
            <p:cNvSpPr/>
            <p:nvPr/>
          </p:nvSpPr>
          <p:spPr>
            <a:xfrm>
              <a:off x="8772211" y="1620296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26E4A7-52A2-3444-E8ED-6F30B06B7D2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>
              <a:off x="8862644" y="1660491"/>
              <a:ext cx="100483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AC076C-0BA5-9885-1C32-746986C3A3D5}"/>
                </a:ext>
              </a:extLst>
            </p:cNvPr>
            <p:cNvSpPr txBox="1"/>
            <p:nvPr/>
          </p:nvSpPr>
          <p:spPr>
            <a:xfrm>
              <a:off x="9078102" y="1310557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L</a:t>
              </a:r>
              <a:r>
                <a:rPr lang="nl-NL" sz="1600" baseline="-25000" dirty="0" err="1"/>
                <a:t>n</a:t>
              </a:r>
              <a:endParaRPr 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5DA390-1CBE-7344-5815-91B32331AA83}"/>
                </a:ext>
              </a:extLst>
            </p:cNvPr>
            <p:cNvSpPr txBox="1"/>
            <p:nvPr/>
          </p:nvSpPr>
          <p:spPr>
            <a:xfrm>
              <a:off x="8454828" y="1475822"/>
              <a:ext cx="21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n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4B5E5-D66D-A1E7-0F80-889C86862C8E}"/>
                </a:ext>
              </a:extLst>
            </p:cNvPr>
            <p:cNvSpPr txBox="1"/>
            <p:nvPr/>
          </p:nvSpPr>
          <p:spPr>
            <a:xfrm>
              <a:off x="10254006" y="774028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9DCF3E-861E-319C-A734-09E7E0E2AF7B}"/>
                </a:ext>
              </a:extLst>
            </p:cNvPr>
            <p:cNvSpPr/>
            <p:nvPr/>
          </p:nvSpPr>
          <p:spPr>
            <a:xfrm>
              <a:off x="9867480" y="1313822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9609D1-8CE3-E710-96E2-0D6E59EF40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3939" y="967155"/>
              <a:ext cx="3179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Flowchart: Connector 36">
              <a:extLst>
                <a:ext uri="{FF2B5EF4-FFF2-40B4-BE49-F238E27FC236}">
                  <a16:creationId xmlns:a16="http://schemas.microsoft.com/office/drawing/2014/main" id="{ED6209AE-A8E4-B9DF-9A2E-9137A9F9D4EE}"/>
                </a:ext>
              </a:extLst>
            </p:cNvPr>
            <p:cNvSpPr/>
            <p:nvPr/>
          </p:nvSpPr>
          <p:spPr>
            <a:xfrm>
              <a:off x="10163044" y="922830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83052D-9760-65EE-7960-3E32431E9017}"/>
                </a:ext>
              </a:extLst>
            </p:cNvPr>
            <p:cNvSpPr txBox="1"/>
            <p:nvPr/>
          </p:nvSpPr>
          <p:spPr>
            <a:xfrm>
              <a:off x="9857372" y="633319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L</a:t>
              </a:r>
              <a:r>
                <a:rPr lang="nl-NL" sz="1600" baseline="-25000" dirty="0"/>
                <a:t>m</a:t>
              </a:r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B5FE82-005C-DA2F-12BD-CE6CD0F4BAF8}"/>
                </a:ext>
              </a:extLst>
            </p:cNvPr>
            <p:cNvCxnSpPr/>
            <p:nvPr/>
          </p:nvCxnSpPr>
          <p:spPr>
            <a:xfrm>
              <a:off x="9736851" y="653415"/>
              <a:ext cx="0" cy="66040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F5BC18-063B-CA84-0D45-F3031AAAD848}"/>
                </a:ext>
              </a:extLst>
            </p:cNvPr>
            <p:cNvSpPr txBox="1"/>
            <p:nvPr/>
          </p:nvSpPr>
          <p:spPr>
            <a:xfrm>
              <a:off x="9336407" y="820975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Δw</a:t>
              </a:r>
              <a:endParaRPr lang="en-US" sz="16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C2A523-7F0F-D5A0-ED0A-031D285FD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9296" y="2700497"/>
              <a:ext cx="0" cy="29139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C9419A-48FC-FBD3-5472-2FCB8FC02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621" y="329084"/>
              <a:ext cx="0" cy="2914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7F26DD-7315-0B4C-FA2D-0FCA418A7104}"/>
                </a:ext>
              </a:extLst>
            </p:cNvPr>
            <p:cNvCxnSpPr/>
            <p:nvPr/>
          </p:nvCxnSpPr>
          <p:spPr>
            <a:xfrm>
              <a:off x="7536267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D1257C-2648-3A55-B552-C922D6C7AE33}"/>
                </a:ext>
              </a:extLst>
            </p:cNvPr>
            <p:cNvCxnSpPr/>
            <p:nvPr/>
          </p:nvCxnSpPr>
          <p:spPr>
            <a:xfrm>
              <a:off x="7536267" y="622161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9C8B48-A018-278A-ED5F-454CADC2F2AA}"/>
                </a:ext>
              </a:extLst>
            </p:cNvPr>
            <p:cNvCxnSpPr/>
            <p:nvPr/>
          </p:nvCxnSpPr>
          <p:spPr>
            <a:xfrm>
              <a:off x="9867480" y="329084"/>
              <a:ext cx="0" cy="2662808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3E9CE41-A165-6549-E035-AE95C72E2709}"/>
              </a:ext>
            </a:extLst>
          </p:cNvPr>
          <p:cNvSpPr txBox="1"/>
          <p:nvPr/>
        </p:nvSpPr>
        <p:spPr>
          <a:xfrm>
            <a:off x="7931523" y="108223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5C8E8"/>
                </a:solidFill>
              </a:rPr>
              <a:t>Model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9FE473-AC23-6A8F-14D1-15275B168753}"/>
              </a:ext>
            </a:extLst>
          </p:cNvPr>
          <p:cNvSpPr txBox="1"/>
          <p:nvPr/>
        </p:nvSpPr>
        <p:spPr>
          <a:xfrm>
            <a:off x="9989897" y="108295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5A11"/>
                </a:solidFill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30228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325B-DE6B-9F9E-C6E7-276B101B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Control-Volume Finite-Difference Numerical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FA57F-6A22-753E-72EF-A182A35D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36" y="2870451"/>
            <a:ext cx="5510331" cy="310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8A4DC-D31D-5938-8D05-C5DF9A64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99" y="2981308"/>
            <a:ext cx="3369174" cy="309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4E4A-F893-D79A-71F9-354B331B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64" y="1358979"/>
            <a:ext cx="2867527" cy="810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07948-5737-E656-F331-3E03498B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94" y="2244373"/>
            <a:ext cx="988867" cy="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4A8F-BB84-2329-A2EA-D3F395CE53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802" y="1801266"/>
            <a:ext cx="3988470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Single-Model Configurations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ECE15C-A16A-0300-1247-ABE61C0F17F3}"/>
              </a:ext>
            </a:extLst>
          </p:cNvPr>
          <p:cNvSpPr>
            <a:spLocks/>
          </p:cNvSpPr>
          <p:nvPr/>
        </p:nvSpPr>
        <p:spPr>
          <a:xfrm>
            <a:off x="2847724" y="2681142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C01F40-5370-9DB4-D21A-C7ABD633BB0D}"/>
              </a:ext>
            </a:extLst>
          </p:cNvPr>
          <p:cNvSpPr>
            <a:spLocks/>
          </p:cNvSpPr>
          <p:nvPr/>
        </p:nvSpPr>
        <p:spPr>
          <a:xfrm>
            <a:off x="3780161" y="368849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5A9049-6F51-9F48-43FC-76BBFB0F7415}"/>
              </a:ext>
            </a:extLst>
          </p:cNvPr>
          <p:cNvSpPr>
            <a:spLocks/>
          </p:cNvSpPr>
          <p:nvPr/>
        </p:nvSpPr>
        <p:spPr>
          <a:xfrm>
            <a:off x="4661109" y="4137836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A17901-2AB7-0D96-8D60-510453C05BAB}"/>
              </a:ext>
            </a:extLst>
          </p:cNvPr>
          <p:cNvSpPr>
            <a:spLocks/>
          </p:cNvSpPr>
          <p:nvPr/>
        </p:nvSpPr>
        <p:spPr>
          <a:xfrm>
            <a:off x="3774319" y="3161097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9FA74C-1540-2A23-E2B3-11C790686A76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16200000" flipH="1">
            <a:off x="3227327" y="3311457"/>
            <a:ext cx="831553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D5C096-2D1C-E046-D9B4-5C8F2C2DAB82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 rot="16200000" flipH="1">
            <a:off x="3488106" y="3050682"/>
            <a:ext cx="304155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E6351D-F0EB-596E-7838-52D04E97ED18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4401527" y="4054052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1A3688-9777-0D4A-2A07-81C4224D2792}"/>
              </a:ext>
            </a:extLst>
          </p:cNvPr>
          <p:cNvSpPr/>
          <p:nvPr/>
        </p:nvSpPr>
        <p:spPr>
          <a:xfrm>
            <a:off x="6586695" y="2691311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F9B151-E37C-7CE5-AC58-92B5D4C95F8D}"/>
              </a:ext>
            </a:extLst>
          </p:cNvPr>
          <p:cNvSpPr/>
          <p:nvPr/>
        </p:nvSpPr>
        <p:spPr>
          <a:xfrm>
            <a:off x="7519129" y="367480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3D6A51-3EE5-D6C5-3783-920E4A1FB350}"/>
              </a:ext>
            </a:extLst>
          </p:cNvPr>
          <p:cNvSpPr/>
          <p:nvPr/>
        </p:nvSpPr>
        <p:spPr>
          <a:xfrm>
            <a:off x="8400077" y="4124151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8F8FDF3-8F0D-9B84-9227-3946A47CECF2}"/>
              </a:ext>
            </a:extLst>
          </p:cNvPr>
          <p:cNvSpPr/>
          <p:nvPr/>
        </p:nvSpPr>
        <p:spPr>
          <a:xfrm>
            <a:off x="7513290" y="3147412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B3258BA-06E5-BEE8-E34E-1C010F161FD7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 rot="16200000" flipH="1">
            <a:off x="6978225" y="330969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45C6B21-8E45-8167-124C-BB31EE70AD7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 rot="16200000" flipH="1">
            <a:off x="7239003" y="3048925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109D4A6-3B89-38D0-86FD-429CA852742F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8140498" y="4040367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8CC7BC9-4840-9F27-9829-D1C90F2ACF99}"/>
              </a:ext>
            </a:extLst>
          </p:cNvPr>
          <p:cNvCxnSpPr>
            <a:cxnSpLocks/>
            <a:stCxn id="41" idx="3"/>
            <a:endCxn id="39" idx="3"/>
          </p:cNvCxnSpPr>
          <p:nvPr/>
        </p:nvCxnSpPr>
        <p:spPr>
          <a:xfrm flipV="1">
            <a:off x="9257483" y="4862801"/>
            <a:ext cx="873507" cy="534547"/>
          </a:xfrm>
          <a:prstGeom prst="bentConnector3">
            <a:avLst>
              <a:gd name="adj1" fmla="val 1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2F7A9BA-BA92-542E-15F1-F39E7F9071B3}"/>
              </a:ext>
            </a:extLst>
          </p:cNvPr>
          <p:cNvCxnSpPr>
            <a:cxnSpLocks/>
            <a:stCxn id="34" idx="3"/>
            <a:endCxn id="41" idx="3"/>
          </p:cNvCxnSpPr>
          <p:nvPr/>
        </p:nvCxnSpPr>
        <p:spPr>
          <a:xfrm flipH="1">
            <a:off x="9257483" y="3883571"/>
            <a:ext cx="873507" cy="1513778"/>
          </a:xfrm>
          <a:prstGeom prst="bentConnector3">
            <a:avLst>
              <a:gd name="adj1" fmla="val -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57DC0B-8AF5-F57A-BE1F-55DC4FB352ED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 flipV="1">
            <a:off x="5187468" y="4444258"/>
            <a:ext cx="266833" cy="532368"/>
          </a:xfrm>
          <a:prstGeom prst="bentConnector3">
            <a:avLst>
              <a:gd name="adj1" fmla="val -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16A2879-9A9E-7D35-0619-EBEB17D24EC5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>
            <a:off x="5187468" y="3888775"/>
            <a:ext cx="266833" cy="1087855"/>
          </a:xfrm>
          <a:prstGeom prst="bentConnector3">
            <a:avLst>
              <a:gd name="adj1" fmla="val 1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D04ACF-D82D-BFA2-9718-7C4A97DC78DF}"/>
              </a:ext>
            </a:extLst>
          </p:cNvPr>
          <p:cNvSpPr/>
          <p:nvPr/>
        </p:nvSpPr>
        <p:spPr>
          <a:xfrm>
            <a:off x="2103441" y="22801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BB32FE-C580-5EF3-570C-F45BA21F18F0}"/>
              </a:ext>
            </a:extLst>
          </p:cNvPr>
          <p:cNvSpPr/>
          <p:nvPr/>
        </p:nvSpPr>
        <p:spPr>
          <a:xfrm>
            <a:off x="3035878" y="3263628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1F86A-B8FE-E6D0-16A2-96C7C4EBFDA9}"/>
              </a:ext>
            </a:extLst>
          </p:cNvPr>
          <p:cNvSpPr/>
          <p:nvPr/>
        </p:nvSpPr>
        <p:spPr>
          <a:xfrm>
            <a:off x="3916826" y="37129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4CCD4F-2DC1-8EED-96E2-3C6C3019AB4C}"/>
              </a:ext>
            </a:extLst>
          </p:cNvPr>
          <p:cNvSpPr/>
          <p:nvPr/>
        </p:nvSpPr>
        <p:spPr>
          <a:xfrm>
            <a:off x="3030036" y="27362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80980D-7B20-3AE1-D641-AABCA59B77F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494971" y="2898518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95D7ED4-27A9-6979-95CF-0B1CFF2D70CA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6200000" flipH="1">
            <a:off x="2755749" y="26377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EB1964D-E7B4-5617-D637-1CE4C97E865B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657244" y="3629186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C72CAB-DEAA-0A85-0D38-04E75C29F43C}"/>
              </a:ext>
            </a:extLst>
          </p:cNvPr>
          <p:cNvSpPr/>
          <p:nvPr/>
        </p:nvSpPr>
        <p:spPr>
          <a:xfrm>
            <a:off x="3916826" y="4268457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FA3EE5-378F-1348-1C20-CBA42CEC11A6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3379501" y="3906929"/>
            <a:ext cx="829028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3B47511-E71D-4F32-BE79-32C23610B9C4}"/>
              </a:ext>
            </a:extLst>
          </p:cNvPr>
          <p:cNvSpPr/>
          <p:nvPr/>
        </p:nvSpPr>
        <p:spPr>
          <a:xfrm>
            <a:off x="3916828" y="4800823"/>
            <a:ext cx="1537473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E37049-470D-D95A-6605-EC41CB4F69B3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16200000" flipH="1">
            <a:off x="3113316" y="4173114"/>
            <a:ext cx="1361397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0A13E1-12FD-2ADF-CCD2-33E28695157C}"/>
              </a:ext>
            </a:extLst>
          </p:cNvPr>
          <p:cNvSpPr/>
          <p:nvPr/>
        </p:nvSpPr>
        <p:spPr>
          <a:xfrm>
            <a:off x="7046967" y="22749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3113992-C8AD-9988-D3A1-7804C097F87B}"/>
              </a:ext>
            </a:extLst>
          </p:cNvPr>
          <p:cNvSpPr/>
          <p:nvPr/>
        </p:nvSpPr>
        <p:spPr>
          <a:xfrm>
            <a:off x="7979401" y="325842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9A2C16F-A5A6-0DED-7630-A10787158CFF}"/>
              </a:ext>
            </a:extLst>
          </p:cNvPr>
          <p:cNvSpPr/>
          <p:nvPr/>
        </p:nvSpPr>
        <p:spPr>
          <a:xfrm>
            <a:off x="8860349" y="37077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9DE72F-E378-8AE0-F7BD-F7B62265C427}"/>
              </a:ext>
            </a:extLst>
          </p:cNvPr>
          <p:cNvSpPr/>
          <p:nvPr/>
        </p:nvSpPr>
        <p:spPr>
          <a:xfrm>
            <a:off x="7973562" y="27310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71295D1-DB52-9819-4E93-64D3E61A38CB}"/>
              </a:ext>
            </a:extLst>
          </p:cNvPr>
          <p:cNvCxnSpPr>
            <a:stCxn id="18" idx="2"/>
            <a:endCxn id="33" idx="1"/>
          </p:cNvCxnSpPr>
          <p:nvPr/>
        </p:nvCxnSpPr>
        <p:spPr>
          <a:xfrm rot="16200000" flipH="1">
            <a:off x="7438497" y="289331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2012C61-1D45-093C-C426-2A9F8997D959}"/>
              </a:ext>
            </a:extLst>
          </p:cNvPr>
          <p:cNvCxnSpPr>
            <a:stCxn id="18" idx="2"/>
            <a:endCxn id="35" idx="1"/>
          </p:cNvCxnSpPr>
          <p:nvPr/>
        </p:nvCxnSpPr>
        <p:spPr>
          <a:xfrm rot="16200000" flipH="1">
            <a:off x="7699275" y="26325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97A64B1-454A-A734-0093-ADF92CAB08EC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16200000" flipH="1">
            <a:off x="8600770" y="3623984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CA1B5A-11FB-C1E4-BA14-1C61DD39B9D0}"/>
              </a:ext>
            </a:extLst>
          </p:cNvPr>
          <p:cNvSpPr/>
          <p:nvPr/>
        </p:nvSpPr>
        <p:spPr>
          <a:xfrm>
            <a:off x="8860349" y="468699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3129133-C4B1-6026-50CE-A6D3A06A12BB}"/>
              </a:ext>
            </a:extLst>
          </p:cNvPr>
          <p:cNvCxnSpPr>
            <a:cxnSpLocks/>
            <a:stCxn id="43" idx="2"/>
            <a:endCxn id="39" idx="1"/>
          </p:cNvCxnSpPr>
          <p:nvPr/>
        </p:nvCxnSpPr>
        <p:spPr>
          <a:xfrm rot="16200000" flipH="1">
            <a:off x="8590282" y="4592729"/>
            <a:ext cx="291678" cy="24846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BCB8D6-7A1D-1A57-F0A1-28B8D48F3A19}"/>
              </a:ext>
            </a:extLst>
          </p:cNvPr>
          <p:cNvSpPr/>
          <p:nvPr/>
        </p:nvSpPr>
        <p:spPr>
          <a:xfrm>
            <a:off x="7986844" y="5221547"/>
            <a:ext cx="1270640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Exchange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808FF3E-4398-CE0F-89FC-055D5EE8D393}"/>
              </a:ext>
            </a:extLst>
          </p:cNvPr>
          <p:cNvCxnSpPr>
            <a:cxnSpLocks/>
            <a:stCxn id="18" idx="2"/>
            <a:endCxn id="41" idx="1"/>
          </p:cNvCxnSpPr>
          <p:nvPr/>
        </p:nvCxnSpPr>
        <p:spPr>
          <a:xfrm rot="16200000" flipH="1">
            <a:off x="6460657" y="3871157"/>
            <a:ext cx="2770818" cy="28156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8E0A7-9774-8FBD-77F6-8D92C48EA78C}"/>
              </a:ext>
            </a:extLst>
          </p:cNvPr>
          <p:cNvSpPr/>
          <p:nvPr/>
        </p:nvSpPr>
        <p:spPr>
          <a:xfrm>
            <a:off x="7976561" y="421952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6C28A40-044F-DF57-2E67-553020C02E32}"/>
              </a:ext>
            </a:extLst>
          </p:cNvPr>
          <p:cNvCxnSpPr>
            <a:cxnSpLocks/>
            <a:stCxn id="18" idx="2"/>
            <a:endCxn id="43" idx="1"/>
          </p:cNvCxnSpPr>
          <p:nvPr/>
        </p:nvCxnSpPr>
        <p:spPr>
          <a:xfrm rot="16200000" flipH="1">
            <a:off x="6956525" y="3375289"/>
            <a:ext cx="1768793" cy="2712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3443" cy="2081682"/>
          </a:xfrm>
        </p:spPr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19" name="Connector: Elbow 99">
            <a:extLst>
              <a:ext uri="{FF2B5EF4-FFF2-40B4-BE49-F238E27FC236}">
                <a16:creationId xmlns:a16="http://schemas.microsoft.com/office/drawing/2014/main" id="{6EE24E50-D68F-4E2B-748D-837AF9F05E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27597" y="3035946"/>
            <a:ext cx="2059270" cy="1199286"/>
          </a:xfrm>
          <a:prstGeom prst="bentConnector3">
            <a:avLst>
              <a:gd name="adj1" fmla="val 409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77">
            <a:extLst>
              <a:ext uri="{FF2B5EF4-FFF2-40B4-BE49-F238E27FC236}">
                <a16:creationId xmlns:a16="http://schemas.microsoft.com/office/drawing/2014/main" id="{CA210C25-763B-3C7B-96F9-A5638ECB9E67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589536" y="4637152"/>
            <a:ext cx="2082273" cy="1520926"/>
          </a:xfrm>
          <a:prstGeom prst="bentConnector3">
            <a:avLst>
              <a:gd name="adj1" fmla="val 99313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8E999-8E75-CF59-B147-52054A598093}"/>
              </a:ext>
            </a:extLst>
          </p:cNvPr>
          <p:cNvCxnSpPr>
            <a:cxnSpLocks/>
          </p:cNvCxnSpPr>
          <p:nvPr/>
        </p:nvCxnSpPr>
        <p:spPr>
          <a:xfrm>
            <a:off x="10403997" y="4637617"/>
            <a:ext cx="1256599" cy="0"/>
          </a:xfrm>
          <a:prstGeom prst="line">
            <a:avLst/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D33E5D4-F43B-138E-21F1-4FE1C4A44A95}"/>
              </a:ext>
            </a:extLst>
          </p:cNvPr>
          <p:cNvCxnSpPr>
            <a:cxnSpLocks/>
          </p:cNvCxnSpPr>
          <p:nvPr/>
        </p:nvCxnSpPr>
        <p:spPr>
          <a:xfrm flipV="1">
            <a:off x="9595385" y="3828115"/>
            <a:ext cx="99067" cy="1836910"/>
          </a:xfrm>
          <a:prstGeom prst="bentConnector4">
            <a:avLst>
              <a:gd name="adj1" fmla="val 1585193"/>
              <a:gd name="adj2" fmla="val 85516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9E17204-CA45-2938-79A4-5AB4790F86CE}"/>
              </a:ext>
            </a:extLst>
          </p:cNvPr>
          <p:cNvCxnSpPr>
            <a:cxnSpLocks/>
          </p:cNvCxnSpPr>
          <p:nvPr/>
        </p:nvCxnSpPr>
        <p:spPr>
          <a:xfrm flipV="1">
            <a:off x="9887687" y="1797965"/>
            <a:ext cx="104910" cy="3867060"/>
          </a:xfrm>
          <a:prstGeom prst="bentConnector4">
            <a:avLst>
              <a:gd name="adj1" fmla="val 1220972"/>
              <a:gd name="adj2" fmla="val 93119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F88247-471C-F06D-6191-6BD9C800E959}"/>
              </a:ext>
            </a:extLst>
          </p:cNvPr>
          <p:cNvCxnSpPr>
            <a:cxnSpLocks/>
          </p:cNvCxnSpPr>
          <p:nvPr/>
        </p:nvCxnSpPr>
        <p:spPr>
          <a:xfrm>
            <a:off x="10463189" y="3928967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24462C-5CCB-9C19-28C3-0CD1EA5BF405}"/>
              </a:ext>
            </a:extLst>
          </p:cNvPr>
          <p:cNvCxnSpPr>
            <a:cxnSpLocks/>
          </p:cNvCxnSpPr>
          <p:nvPr/>
        </p:nvCxnSpPr>
        <p:spPr>
          <a:xfrm flipH="1" flipV="1">
            <a:off x="10463189" y="448329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0AF0862-DA51-C29D-B059-98C88F1D1174}"/>
              </a:ext>
            </a:extLst>
          </p:cNvPr>
          <p:cNvCxnSpPr>
            <a:cxnSpLocks/>
          </p:cNvCxnSpPr>
          <p:nvPr/>
        </p:nvCxnSpPr>
        <p:spPr>
          <a:xfrm flipH="1" flipV="1">
            <a:off x="10469031" y="244680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A3CBCFF-FC6E-DF58-C780-ED9280EC34B3}"/>
              </a:ext>
            </a:extLst>
          </p:cNvPr>
          <p:cNvCxnSpPr>
            <a:cxnSpLocks/>
          </p:cNvCxnSpPr>
          <p:nvPr/>
        </p:nvCxnSpPr>
        <p:spPr>
          <a:xfrm>
            <a:off x="10469031" y="1891322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E7C0E-F950-5813-C0BA-B92D0D1D5AA2}"/>
              </a:ext>
            </a:extLst>
          </p:cNvPr>
          <p:cNvSpPr/>
          <p:nvPr/>
        </p:nvSpPr>
        <p:spPr>
          <a:xfrm>
            <a:off x="7125466" y="365125"/>
            <a:ext cx="1316639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5816AE-905A-41FA-F100-6E713825985D}"/>
              </a:ext>
            </a:extLst>
          </p:cNvPr>
          <p:cNvSpPr/>
          <p:nvPr/>
        </p:nvSpPr>
        <p:spPr>
          <a:xfrm>
            <a:off x="8057904" y="134862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1D05C6-8FAA-8207-5C27-7329203519CA}"/>
              </a:ext>
            </a:extLst>
          </p:cNvPr>
          <p:cNvSpPr/>
          <p:nvPr/>
        </p:nvSpPr>
        <p:spPr>
          <a:xfrm>
            <a:off x="8931556" y="179796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F337D4C-E740-5014-13CC-3798CCFD4FF0}"/>
              </a:ext>
            </a:extLst>
          </p:cNvPr>
          <p:cNvSpPr/>
          <p:nvPr/>
        </p:nvSpPr>
        <p:spPr>
          <a:xfrm>
            <a:off x="8052061" y="821226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2F0C938-A820-9672-3794-7594FD9A2AE5}"/>
              </a:ext>
            </a:extLst>
          </p:cNvPr>
          <p:cNvCxnSpPr>
            <a:stCxn id="28" idx="2"/>
            <a:endCxn id="29" idx="1"/>
          </p:cNvCxnSpPr>
          <p:nvPr/>
        </p:nvCxnSpPr>
        <p:spPr>
          <a:xfrm rot="16200000" flipH="1">
            <a:off x="7516998" y="983514"/>
            <a:ext cx="807699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3F87F4-CE97-6549-A9C0-9CA3B1E73B09}"/>
              </a:ext>
            </a:extLst>
          </p:cNvPr>
          <p:cNvCxnSpPr>
            <a:stCxn id="28" idx="2"/>
            <a:endCxn id="31" idx="1"/>
          </p:cNvCxnSpPr>
          <p:nvPr/>
        </p:nvCxnSpPr>
        <p:spPr>
          <a:xfrm rot="16200000" flipH="1">
            <a:off x="7777775" y="722739"/>
            <a:ext cx="280301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734B689-9F19-6F6B-3636-6BD32C92F47F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75622" y="171783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EEFC72B-E328-A79E-1DA8-8EA1E4472ADE}"/>
              </a:ext>
            </a:extLst>
          </p:cNvPr>
          <p:cNvSpPr/>
          <p:nvPr/>
        </p:nvSpPr>
        <p:spPr>
          <a:xfrm>
            <a:off x="8931556" y="235345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D6202D2-4340-ED33-1425-F394834B2165}"/>
              </a:ext>
            </a:extLst>
          </p:cNvPr>
          <p:cNvCxnSpPr>
            <a:cxnSpLocks/>
            <a:stCxn id="29" idx="2"/>
            <a:endCxn id="47" idx="1"/>
          </p:cNvCxnSpPr>
          <p:nvPr/>
        </p:nvCxnSpPr>
        <p:spPr>
          <a:xfrm rot="16200000" flipH="1">
            <a:off x="8397875" y="199557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3F5CD7B-0CBD-660A-99D5-58260F8A2096}"/>
              </a:ext>
            </a:extLst>
          </p:cNvPr>
          <p:cNvSpPr/>
          <p:nvPr/>
        </p:nvSpPr>
        <p:spPr>
          <a:xfrm>
            <a:off x="8938853" y="288582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D4184C8-5782-D820-9C68-B55FA053BBD8}"/>
              </a:ext>
            </a:extLst>
          </p:cNvPr>
          <p:cNvCxnSpPr>
            <a:cxnSpLocks/>
            <a:stCxn id="29" idx="2"/>
            <a:endCxn id="49" idx="1"/>
          </p:cNvCxnSpPr>
          <p:nvPr/>
        </p:nvCxnSpPr>
        <p:spPr>
          <a:xfrm rot="16200000" flipH="1">
            <a:off x="8135341" y="225810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8B58104-2235-5D24-FE96-4414E69AFA5B}"/>
              </a:ext>
            </a:extLst>
          </p:cNvPr>
          <p:cNvSpPr/>
          <p:nvPr/>
        </p:nvSpPr>
        <p:spPr>
          <a:xfrm>
            <a:off x="8052061" y="337877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9662E3-95FA-5F9C-77DE-570A2C98B24D}"/>
              </a:ext>
            </a:extLst>
          </p:cNvPr>
          <p:cNvSpPr/>
          <p:nvPr/>
        </p:nvSpPr>
        <p:spPr>
          <a:xfrm>
            <a:off x="8925713" y="382811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1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6670C31-4505-6699-1592-ECEAAC69DFEB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8669779" y="374798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3660E0F-0AA0-950B-6E46-3308961178C7}"/>
              </a:ext>
            </a:extLst>
          </p:cNvPr>
          <p:cNvSpPr/>
          <p:nvPr/>
        </p:nvSpPr>
        <p:spPr>
          <a:xfrm>
            <a:off x="8925713" y="438360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2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5E5D011-4134-6E82-ADE0-6343518A7956}"/>
              </a:ext>
            </a:extLst>
          </p:cNvPr>
          <p:cNvCxnSpPr>
            <a:cxnSpLocks/>
            <a:stCxn id="51" idx="2"/>
            <a:endCxn id="54" idx="1"/>
          </p:cNvCxnSpPr>
          <p:nvPr/>
        </p:nvCxnSpPr>
        <p:spPr>
          <a:xfrm rot="16200000" flipH="1">
            <a:off x="8392032" y="402572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FDF6AF2-42A1-8732-8D30-67CD5AD49395}"/>
              </a:ext>
            </a:extLst>
          </p:cNvPr>
          <p:cNvSpPr/>
          <p:nvPr/>
        </p:nvSpPr>
        <p:spPr>
          <a:xfrm>
            <a:off x="8933009" y="491597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GWT-GWT Numerical Exchange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B65B78F-6FCA-87C3-30F3-6B5241FD1A7D}"/>
              </a:ext>
            </a:extLst>
          </p:cNvPr>
          <p:cNvCxnSpPr>
            <a:cxnSpLocks/>
            <a:stCxn id="51" idx="2"/>
            <a:endCxn id="56" idx="1"/>
          </p:cNvCxnSpPr>
          <p:nvPr/>
        </p:nvCxnSpPr>
        <p:spPr>
          <a:xfrm rot="16200000" flipH="1">
            <a:off x="8129497" y="428825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BFECF6D-5B56-4EBC-BA20-4176675A3858}"/>
              </a:ext>
            </a:extLst>
          </p:cNvPr>
          <p:cNvCxnSpPr>
            <a:cxnSpLocks/>
            <a:stCxn id="28" idx="2"/>
            <a:endCxn id="51" idx="1"/>
          </p:cNvCxnSpPr>
          <p:nvPr/>
        </p:nvCxnSpPr>
        <p:spPr>
          <a:xfrm rot="16200000" flipH="1">
            <a:off x="6498999" y="2001512"/>
            <a:ext cx="2837849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13BDD0-E4A8-337C-2F8B-701F3EB522B1}"/>
              </a:ext>
            </a:extLst>
          </p:cNvPr>
          <p:cNvSpPr/>
          <p:nvPr/>
        </p:nvSpPr>
        <p:spPr>
          <a:xfrm>
            <a:off x="8057908" y="5489225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466784C-3996-3077-85CD-739516268036}"/>
              </a:ext>
            </a:extLst>
          </p:cNvPr>
          <p:cNvSpPr/>
          <p:nvPr/>
        </p:nvSpPr>
        <p:spPr>
          <a:xfrm>
            <a:off x="8052062" y="5982278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2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A073F6-9A39-6602-35D6-B536C19104CB}"/>
              </a:ext>
            </a:extLst>
          </p:cNvPr>
          <p:cNvCxnSpPr>
            <a:cxnSpLocks/>
            <a:stCxn id="28" idx="2"/>
            <a:endCxn id="59" idx="1"/>
          </p:cNvCxnSpPr>
          <p:nvPr/>
        </p:nvCxnSpPr>
        <p:spPr>
          <a:xfrm rot="16200000" flipH="1">
            <a:off x="5446696" y="3053813"/>
            <a:ext cx="4948300" cy="27412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7FCD514-1D4C-D877-142B-6B35177658D5}"/>
              </a:ext>
            </a:extLst>
          </p:cNvPr>
          <p:cNvCxnSpPr>
            <a:cxnSpLocks/>
            <a:stCxn id="28" idx="2"/>
            <a:endCxn id="60" idx="1"/>
          </p:cNvCxnSpPr>
          <p:nvPr/>
        </p:nvCxnSpPr>
        <p:spPr>
          <a:xfrm rot="16200000" flipH="1">
            <a:off x="5197246" y="3303264"/>
            <a:ext cx="5441353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2">
            <a:extLst>
              <a:ext uri="{FF2B5EF4-FFF2-40B4-BE49-F238E27FC236}">
                <a16:creationId xmlns:a16="http://schemas.microsoft.com/office/drawing/2014/main" id="{65B55A01-E9E4-D9B4-4305-FC0737C6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46" y="2238808"/>
            <a:ext cx="6801324" cy="3495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6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6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FCF3F89-E6DE-6604-5EA0-0739C11B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3" y="332790"/>
            <a:ext cx="9122824" cy="62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CAE-79D5-F173-F11C-71D37E6D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8EABB-98F9-6162-F217-C869B760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MODFLOW 6 is based on the concept of models, exchanges, and solutions</a:t>
            </a:r>
          </a:p>
          <a:p>
            <a:r>
              <a:rPr lang="en-US" dirty="0"/>
              <a:t>For users, the underlying model/exchange/solution architecture provides flexibility for configuring complex multi-model simulations</a:t>
            </a:r>
          </a:p>
          <a:p>
            <a:r>
              <a:rPr lang="en-US" dirty="0"/>
              <a:t>The new parallel capabilities build on these concepts to allow simulation of multiple models in parallel</a:t>
            </a:r>
          </a:p>
        </p:txBody>
      </p:sp>
    </p:spTree>
    <p:extLst>
      <p:ext uri="{BB962C8B-B14F-4D97-AF65-F5344CB8AC3E}">
        <p14:creationId xmlns:p14="http://schemas.microsoft.com/office/powerpoint/2010/main" val="290735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B6A9-95CE-D034-D28A-E50FB508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EADE-5995-2509-9F1E-2BA34E9A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2013 – Initiated development</a:t>
            </a:r>
          </a:p>
          <a:p>
            <a:r>
              <a:rPr lang="en-US" dirty="0"/>
              <a:t>2017 – First release with the Groundwater Flow (GWF) Model</a:t>
            </a:r>
          </a:p>
          <a:p>
            <a:r>
              <a:rPr lang="en-US" dirty="0"/>
              <a:t>2020 – MODFLOW Application Programming Interface (API)</a:t>
            </a:r>
          </a:p>
          <a:p>
            <a:r>
              <a:rPr lang="en-US" dirty="0"/>
              <a:t>2020 – Release of Groundwater Transport (GWT) Model</a:t>
            </a:r>
          </a:p>
          <a:p>
            <a:r>
              <a:rPr lang="en-US" dirty="0"/>
              <a:t>2023 – Release of parallel </a:t>
            </a:r>
            <a:r>
              <a:rPr lang="en-US"/>
              <a:t>simulation capabilities</a:t>
            </a:r>
          </a:p>
          <a:p>
            <a:r>
              <a:rPr lang="en-US"/>
              <a:t>2024 –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96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BEFD-07B6-8DB1-9AB6-01338CD9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5B95-CAF6-5CEE-74B6-4AD5C56A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a single program that consolidates simulation capabilities in the numerous MODFLOW variants, including, for example:</a:t>
            </a:r>
          </a:p>
          <a:p>
            <a:pPr lvl="1"/>
            <a:r>
              <a:rPr lang="en-US" dirty="0"/>
              <a:t>MODFLOW-2005</a:t>
            </a:r>
          </a:p>
          <a:p>
            <a:pPr lvl="1"/>
            <a:r>
              <a:rPr lang="en-US" dirty="0"/>
              <a:t>MODFLOW-LGR</a:t>
            </a:r>
          </a:p>
          <a:p>
            <a:pPr lvl="1"/>
            <a:r>
              <a:rPr lang="en-US" dirty="0"/>
              <a:t>MODFLOW-NWT</a:t>
            </a:r>
          </a:p>
          <a:p>
            <a:pPr lvl="1"/>
            <a:r>
              <a:rPr lang="en-US" dirty="0"/>
              <a:t>MODFLOW-USG</a:t>
            </a:r>
          </a:p>
          <a:p>
            <a:pPr lvl="1"/>
            <a:r>
              <a:rPr lang="en-US" dirty="0"/>
              <a:t>SEAWAT</a:t>
            </a:r>
          </a:p>
          <a:p>
            <a:pPr lvl="1"/>
            <a:r>
              <a:rPr lang="en-US" dirty="0"/>
              <a:t>GSFLOW</a:t>
            </a:r>
          </a:p>
          <a:p>
            <a:r>
              <a:rPr lang="en-US" dirty="0"/>
              <a:t>Support </a:t>
            </a:r>
            <a:r>
              <a:rPr lang="en-US" u="sng" dirty="0"/>
              <a:t>multiple model instances</a:t>
            </a:r>
            <a:r>
              <a:rPr lang="en-US" dirty="0"/>
              <a:t> and </a:t>
            </a:r>
            <a:r>
              <a:rPr lang="en-US" u="sng" dirty="0"/>
              <a:t>multiple model types</a:t>
            </a:r>
            <a:r>
              <a:rPr lang="en-US" dirty="0"/>
              <a:t> in a single simulation</a:t>
            </a:r>
          </a:p>
          <a:p>
            <a:r>
              <a:rPr lang="en-US" dirty="0"/>
              <a:t>Provide a platform for extending MODFLOW into a configurable hydrologic simulator</a:t>
            </a:r>
          </a:p>
        </p:txBody>
      </p:sp>
    </p:spTree>
    <p:extLst>
      <p:ext uri="{BB962C8B-B14F-4D97-AF65-F5344CB8AC3E}">
        <p14:creationId xmlns:p14="http://schemas.microsoft.com/office/powerpoint/2010/main" val="4119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56A6-D1A4-1A47-B5BF-187831C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Scales for MODFLOW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D26CC-8B29-CF41-8F9F-38EA67478D5A}"/>
              </a:ext>
            </a:extLst>
          </p:cNvPr>
          <p:cNvSpPr/>
          <p:nvPr/>
        </p:nvSpPr>
        <p:spPr bwMode="auto">
          <a:xfrm>
            <a:off x="508000" y="1295400"/>
            <a:ext cx="11277600" cy="518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5333"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EBB02-0A9B-3E4F-A060-591DF5F36117}"/>
              </a:ext>
            </a:extLst>
          </p:cNvPr>
          <p:cNvCxnSpPr/>
          <p:nvPr/>
        </p:nvCxnSpPr>
        <p:spPr bwMode="auto">
          <a:xfrm>
            <a:off x="41656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E0353-0FE7-0B4B-8D96-BD1E2711EA7A}"/>
              </a:ext>
            </a:extLst>
          </p:cNvPr>
          <p:cNvCxnSpPr/>
          <p:nvPr/>
        </p:nvCxnSpPr>
        <p:spPr bwMode="auto">
          <a:xfrm>
            <a:off x="79248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4811C9-815B-904D-B562-279203E0FD39}"/>
              </a:ext>
            </a:extLst>
          </p:cNvPr>
          <p:cNvCxnSpPr>
            <a:stCxn id="5" idx="1"/>
            <a:endCxn id="5" idx="3"/>
          </p:cNvCxnSpPr>
          <p:nvPr/>
        </p:nvCxnSpPr>
        <p:spPr bwMode="auto">
          <a:xfrm>
            <a:off x="508000" y="3886200"/>
            <a:ext cx="1127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E45482-A798-9744-BAAF-E130361CC789}"/>
              </a:ext>
            </a:extLst>
          </p:cNvPr>
          <p:cNvSpPr txBox="1"/>
          <p:nvPr/>
        </p:nvSpPr>
        <p:spPr>
          <a:xfrm>
            <a:off x="1862343" y="129540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00F9B-B0A4-3C4B-8599-BE70BB9CC64E}"/>
              </a:ext>
            </a:extLst>
          </p:cNvPr>
          <p:cNvSpPr txBox="1"/>
          <p:nvPr/>
        </p:nvSpPr>
        <p:spPr>
          <a:xfrm>
            <a:off x="5777415" y="1295401"/>
            <a:ext cx="62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C4AF0-56CA-0C4E-A3A0-454AE033E91D}"/>
              </a:ext>
            </a:extLst>
          </p:cNvPr>
          <p:cNvSpPr txBox="1"/>
          <p:nvPr/>
        </p:nvSpPr>
        <p:spPr>
          <a:xfrm>
            <a:off x="9042400" y="1295401"/>
            <a:ext cx="164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subregional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CDA11-7187-E148-817E-FAAD66C44C86}"/>
              </a:ext>
            </a:extLst>
          </p:cNvPr>
          <p:cNvSpPr txBox="1"/>
          <p:nvPr/>
        </p:nvSpPr>
        <p:spPr>
          <a:xfrm>
            <a:off x="1823294" y="3864709"/>
            <a:ext cx="119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regional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EB01D-E813-344A-989B-DFC9AB97D23E}"/>
              </a:ext>
            </a:extLst>
          </p:cNvPr>
          <p:cNvSpPr txBox="1"/>
          <p:nvPr/>
        </p:nvSpPr>
        <p:spPr>
          <a:xfrm>
            <a:off x="5483762" y="3835401"/>
            <a:ext cx="120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F146D-2229-E74F-9D37-6AA37CA93ECB}"/>
              </a:ext>
            </a:extLst>
          </p:cNvPr>
          <p:cNvSpPr txBox="1"/>
          <p:nvPr/>
        </p:nvSpPr>
        <p:spPr>
          <a:xfrm>
            <a:off x="9168614" y="383540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global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738-9D17-CB49-8BD4-FB923923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334" y="4445000"/>
            <a:ext cx="3275735" cy="18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quid Flow in Soils (Hydrodynamics) – Soil Hydrology and Biophysics">
            <a:extLst>
              <a:ext uri="{FF2B5EF4-FFF2-40B4-BE49-F238E27FC236}">
                <a16:creationId xmlns:a16="http://schemas.microsoft.com/office/drawing/2014/main" id="{80E08C4B-7A97-6C48-89DA-C943B01B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5" y="1905000"/>
            <a:ext cx="125411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 output grid from ModelViewer">
            <a:extLst>
              <a:ext uri="{FF2B5EF4-FFF2-40B4-BE49-F238E27FC236}">
                <a16:creationId xmlns:a16="http://schemas.microsoft.com/office/drawing/2014/main" id="{D6AECDB4-AE02-BB4C-8A9C-EE16602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6373" y="1747283"/>
            <a:ext cx="3277140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3E67E4-6BB3-384B-B97F-218CB5E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6873" y="1838642"/>
            <a:ext cx="3067455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6C118-E2CB-134D-B9BC-1FB072B661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998" y="4445000"/>
            <a:ext cx="1489889" cy="1986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D1087-E4D2-4C46-A5C5-240A7309E7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613" y="4429444"/>
            <a:ext cx="3531588" cy="18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6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D48A-3337-1300-06A1-B052F511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758D2-EA1F-53BF-C6CB-0E55789B6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737" y="2097005"/>
            <a:ext cx="2710730" cy="351307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4905C99-E3FD-3B5A-4F9D-836812108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25854"/>
              </p:ext>
            </p:extLst>
          </p:nvPr>
        </p:nvGraphicFramePr>
        <p:xfrm>
          <a:off x="1455951" y="2097005"/>
          <a:ext cx="5212080" cy="347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A4E03-BB5B-AD2D-AED3-861B513D3FAD}"/>
              </a:ext>
            </a:extLst>
          </p:cNvPr>
          <p:cNvSpPr txBox="1">
            <a:spLocks/>
          </p:cNvSpPr>
          <p:nvPr/>
        </p:nvSpPr>
        <p:spPr>
          <a:xfrm>
            <a:off x="3013597" y="5690398"/>
            <a:ext cx="2096788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6134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06EA-6CB3-EB08-B3B9-239A766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B884-958E-3AFD-C6E9-37DF6E8B08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428" y="2162763"/>
            <a:ext cx="1732883" cy="5752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/>
              <a:t>Groundwater Flow (GWF)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6EFA6-039B-3BD7-EAF8-957F1FBB1A3D}"/>
              </a:ext>
            </a:extLst>
          </p:cNvPr>
          <p:cNvSpPr txBox="1">
            <a:spLocks/>
          </p:cNvSpPr>
          <p:nvPr/>
        </p:nvSpPr>
        <p:spPr>
          <a:xfrm>
            <a:off x="2378376" y="2135467"/>
            <a:ext cx="2096788" cy="57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Groundwater Transport (GWT)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B8BF9-C41F-B193-2093-A521792D60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54" y="2763300"/>
            <a:ext cx="1855086" cy="240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B1B10-83DD-7FF2-9221-89D366C5B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897" y="2763300"/>
            <a:ext cx="1854339" cy="23994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7889146-94D2-A3E8-D4DE-6D461E6E6BB7}"/>
              </a:ext>
            </a:extLst>
          </p:cNvPr>
          <p:cNvSpPr txBox="1">
            <a:spLocks/>
          </p:cNvSpPr>
          <p:nvPr/>
        </p:nvSpPr>
        <p:spPr>
          <a:xfrm>
            <a:off x="1382590" y="5549683"/>
            <a:ext cx="1732883" cy="42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</a:rPr>
              <a:t>Published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631AE-D7D6-7310-DFE0-EC9DEEE2EBC3}"/>
              </a:ext>
            </a:extLst>
          </p:cNvPr>
          <p:cNvGrpSpPr/>
          <p:nvPr/>
        </p:nvGrpSpPr>
        <p:grpSpPr>
          <a:xfrm>
            <a:off x="4763380" y="2121818"/>
            <a:ext cx="2537114" cy="3821242"/>
            <a:chOff x="4763380" y="2121818"/>
            <a:chExt cx="2537114" cy="38212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EE0021-9FBD-E036-9558-9E0AD3CE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4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8681" y="2751375"/>
              <a:ext cx="1853786" cy="2403686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1F8B79B-942D-7556-8C2B-7443D01A4ED6}"/>
                </a:ext>
              </a:extLst>
            </p:cNvPr>
            <p:cNvSpPr txBox="1">
              <a:spLocks/>
            </p:cNvSpPr>
            <p:nvPr/>
          </p:nvSpPr>
          <p:spPr>
            <a:xfrm>
              <a:off x="4763380" y="2121818"/>
              <a:ext cx="2537114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Groundwater Energy Transport (GWE)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918D2518-1B69-438F-484E-E7387BE1C285}"/>
                </a:ext>
              </a:extLst>
            </p:cNvPr>
            <p:cNvSpPr txBox="1">
              <a:spLocks/>
            </p:cNvSpPr>
            <p:nvPr/>
          </p:nvSpPr>
          <p:spPr>
            <a:xfrm>
              <a:off x="5054812" y="5522387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Coming soon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48FE15-2456-9455-0C83-BBA891ADADB1}"/>
              </a:ext>
            </a:extLst>
          </p:cNvPr>
          <p:cNvGrpSpPr/>
          <p:nvPr/>
        </p:nvGrpSpPr>
        <p:grpSpPr>
          <a:xfrm>
            <a:off x="7617054" y="936499"/>
            <a:ext cx="4040968" cy="5447192"/>
            <a:chOff x="7617054" y="936499"/>
            <a:chExt cx="4040968" cy="54471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9F56-E772-7B05-E337-CB699164939F}"/>
                </a:ext>
              </a:extLst>
            </p:cNvPr>
            <p:cNvSpPr/>
            <p:nvPr/>
          </p:nvSpPr>
          <p:spPr>
            <a:xfrm>
              <a:off x="9897275" y="936499"/>
              <a:ext cx="1685260" cy="2185169"/>
            </a:xfrm>
            <a:prstGeom prst="rect">
              <a:avLst/>
            </a:prstGeom>
            <a:solidFill>
              <a:srgbClr val="282C50">
                <a:alpha val="2903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391EF2-9E80-210F-806A-D31CEBCA069E}"/>
                </a:ext>
              </a:extLst>
            </p:cNvPr>
            <p:cNvSpPr/>
            <p:nvPr/>
          </p:nvSpPr>
          <p:spPr>
            <a:xfrm>
              <a:off x="7780998" y="936499"/>
              <a:ext cx="1685260" cy="2185169"/>
            </a:xfrm>
            <a:prstGeom prst="rect">
              <a:avLst/>
            </a:prstGeom>
            <a:solidFill>
              <a:srgbClr val="282C50">
                <a:alpha val="35162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CC2D77-106D-B45D-7756-E0E78662E6EC}"/>
                </a:ext>
              </a:extLst>
            </p:cNvPr>
            <p:cNvSpPr/>
            <p:nvPr/>
          </p:nvSpPr>
          <p:spPr>
            <a:xfrm>
              <a:off x="7753702" y="3498505"/>
              <a:ext cx="1685260" cy="2185169"/>
            </a:xfrm>
            <a:prstGeom prst="rect">
              <a:avLst/>
            </a:prstGeom>
            <a:solidFill>
              <a:srgbClr val="282C50">
                <a:alpha val="21259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B6C2B6-E1F9-133F-89D8-33E0D17D5177}"/>
                </a:ext>
              </a:extLst>
            </p:cNvPr>
            <p:cNvSpPr/>
            <p:nvPr/>
          </p:nvSpPr>
          <p:spPr>
            <a:xfrm>
              <a:off x="9896391" y="3498505"/>
              <a:ext cx="1685260" cy="2185169"/>
            </a:xfrm>
            <a:prstGeom prst="rect">
              <a:avLst/>
            </a:prstGeom>
            <a:solidFill>
              <a:srgbClr val="282C50">
                <a:alpha val="1026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E4E0FA1-6701-8FED-8B37-B8DA61B710D6}"/>
                </a:ext>
              </a:extLst>
            </p:cNvPr>
            <p:cNvSpPr txBox="1">
              <a:spLocks/>
            </p:cNvSpPr>
            <p:nvPr/>
          </p:nvSpPr>
          <p:spPr>
            <a:xfrm>
              <a:off x="7701932" y="1738101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Particle Tracking (PRT)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41528248-4387-ABD0-C118-8A9CD7BCB7C9}"/>
                </a:ext>
              </a:extLst>
            </p:cNvPr>
            <p:cNvSpPr txBox="1">
              <a:spLocks/>
            </p:cNvSpPr>
            <p:nvPr/>
          </p:nvSpPr>
          <p:spPr>
            <a:xfrm>
              <a:off x="9898772" y="1727511"/>
              <a:ext cx="1732883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Surface Water Flow (SWF)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E03A3AF5-264F-2D7B-4A63-87240034C469}"/>
                </a:ext>
              </a:extLst>
            </p:cNvPr>
            <p:cNvSpPr txBox="1">
              <a:spLocks/>
            </p:cNvSpPr>
            <p:nvPr/>
          </p:nvSpPr>
          <p:spPr>
            <a:xfrm>
              <a:off x="7617054" y="4170334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Watershed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E56946EC-5F7E-48D7-2E71-7492C4426BAB}"/>
                </a:ext>
              </a:extLst>
            </p:cNvPr>
            <p:cNvSpPr txBox="1">
              <a:spLocks/>
            </p:cNvSpPr>
            <p:nvPr/>
          </p:nvSpPr>
          <p:spPr>
            <a:xfrm>
              <a:off x="9751851" y="4178053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Linear Network Flow (LNF)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BC36B35-B738-B3E4-1BE2-1D1276B391CA}"/>
                </a:ext>
              </a:extLst>
            </p:cNvPr>
            <p:cNvSpPr txBox="1">
              <a:spLocks/>
            </p:cNvSpPr>
            <p:nvPr/>
          </p:nvSpPr>
          <p:spPr>
            <a:xfrm>
              <a:off x="8885409" y="5963018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In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0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1B1-EAF1-190E-049E-53F492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Flow (GWF)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2A28-7D37-8FB2-AF86-AAE1B32C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Newton or standard formulation</a:t>
            </a:r>
          </a:p>
          <a:p>
            <a:pPr lvl="1"/>
            <a:r>
              <a:rPr lang="en-US" dirty="0"/>
              <a:t>Full 3D anisotropy (XT3D)</a:t>
            </a:r>
          </a:p>
          <a:p>
            <a:pPr lvl="1"/>
            <a:r>
              <a:rPr lang="en-US" dirty="0"/>
              <a:t>Compaction and subsidence (CSUB)</a:t>
            </a:r>
          </a:p>
          <a:p>
            <a:pPr lvl="1"/>
            <a:r>
              <a:rPr lang="en-US" dirty="0"/>
              <a:t>Multiple stress packages of the same type</a:t>
            </a:r>
          </a:p>
          <a:p>
            <a:pPr lvl="1"/>
            <a:r>
              <a:rPr lang="en-US" dirty="0"/>
              <a:t>Advanced stress packages (SFR, LAK, MAW, UZF)</a:t>
            </a:r>
          </a:p>
          <a:p>
            <a:pPr lvl="1"/>
            <a:r>
              <a:rPr lang="en-US" dirty="0"/>
              <a:t>Water mover (MVR)</a:t>
            </a:r>
          </a:p>
        </p:txBody>
      </p:sp>
      <p:pic>
        <p:nvPicPr>
          <p:cNvPr id="7" name="Picture 6" descr="mf6.png">
            <a:extLst>
              <a:ext uri="{FF2B5EF4-FFF2-40B4-BE49-F238E27FC236}">
                <a16:creationId xmlns:a16="http://schemas.microsoft.com/office/drawing/2014/main" id="{8FFDDC30-A420-176B-87C0-893BFD6CB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10" y="1877953"/>
            <a:ext cx="4340856" cy="35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03362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(STO)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341139" y="225047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Property Flow (NPF)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341139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Flow Barrier (HFB)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6099411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Specified Head (CHD)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6099410" y="361581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Recharge (RCH)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6099410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(WEL)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Flow (GWF) Model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4977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rot="5400000">
            <a:off x="3774456" y="-29465"/>
            <a:ext cx="1414608" cy="314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5" idx="2"/>
            <a:endCxn id="11" idx="0"/>
          </p:cNvCxnSpPr>
          <p:nvPr/>
        </p:nvCxnSpPr>
        <p:spPr>
          <a:xfrm rot="16200000" flipH="1">
            <a:off x="5664366" y="1225887"/>
            <a:ext cx="1393063" cy="613011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5" idx="2"/>
            <a:endCxn id="4" idx="0"/>
          </p:cNvCxnSpPr>
          <p:nvPr/>
        </p:nvCxnSpPr>
        <p:spPr>
          <a:xfrm rot="5400000">
            <a:off x="4652379" y="841895"/>
            <a:ext cx="1408045" cy="139598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442739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6805891" y="5787210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Hydrologic Stress Package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4162622" y="5758059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975360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Stream-Flow Routing (SFR)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9754834" y="3573914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(MAW)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9754834" y="289366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(LAK)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9749261" y="5795658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9759728" y="4230727"/>
            <a:ext cx="124316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Flow (UZF)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9754833" y="4887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Mover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(MVR)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 rot="16200000" flipH="1">
            <a:off x="7512368" y="-622116"/>
            <a:ext cx="1408045" cy="432400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71562EF-46C1-5647-A818-B585802344A4}"/>
              </a:ext>
            </a:extLst>
          </p:cNvPr>
          <p:cNvSpPr/>
          <p:nvPr/>
        </p:nvSpPr>
        <p:spPr>
          <a:xfrm>
            <a:off x="4033619" y="2922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Compaction and Subsidence (CSUB)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BDD7D-FCA9-054A-A167-4C5CFCA0286D}"/>
              </a:ext>
            </a:extLst>
          </p:cNvPr>
          <p:cNvSpPr/>
          <p:nvPr/>
        </p:nvSpPr>
        <p:spPr>
          <a:xfrm>
            <a:off x="2336800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 Node Correction (GNC)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BF61-0C12-1149-9818-40F845A3A057}"/>
              </a:ext>
            </a:extLst>
          </p:cNvPr>
          <p:cNvSpPr/>
          <p:nvPr/>
        </p:nvSpPr>
        <p:spPr>
          <a:xfrm>
            <a:off x="7577627" y="362200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(RIV)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BA9759-17F6-A041-8F74-C821A602B63B}"/>
              </a:ext>
            </a:extLst>
          </p:cNvPr>
          <p:cNvSpPr/>
          <p:nvPr/>
        </p:nvSpPr>
        <p:spPr>
          <a:xfrm>
            <a:off x="7577628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General-Head Boundary (GHB)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A1557B-3357-804E-9C2D-0EDB5FF6B56A}"/>
              </a:ext>
            </a:extLst>
          </p:cNvPr>
          <p:cNvSpPr/>
          <p:nvPr/>
        </p:nvSpPr>
        <p:spPr>
          <a:xfrm>
            <a:off x="7601619" y="4358559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Evapo</a:t>
            </a:r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-transpiration (EVT)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225F92-C826-C746-98DF-43F575FCFFFD}"/>
              </a:ext>
            </a:extLst>
          </p:cNvPr>
          <p:cNvSpPr/>
          <p:nvPr/>
        </p:nvSpPr>
        <p:spPr>
          <a:xfrm>
            <a:off x="7577627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Drain (DRN)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061A618-0857-EB4D-9FBC-B7B8ED46F6DA}"/>
              </a:ext>
            </a:extLst>
          </p:cNvPr>
          <p:cNvCxnSpPr>
            <a:cxnSpLocks/>
            <a:stCxn id="25" idx="2"/>
            <a:endCxn id="63" idx="0"/>
          </p:cNvCxnSpPr>
          <p:nvPr/>
        </p:nvCxnSpPr>
        <p:spPr>
          <a:xfrm rot="16200000" flipH="1">
            <a:off x="6403474" y="486778"/>
            <a:ext cx="1393063" cy="2091228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ADF65A-CF9B-1A4D-B025-60A74B683B1A}"/>
              </a:ext>
            </a:extLst>
          </p:cNvPr>
          <p:cNvSpPr/>
          <p:nvPr/>
        </p:nvSpPr>
        <p:spPr>
          <a:xfrm>
            <a:off x="2336800" y="433107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Buoyancy (BUY)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EC6A41-6CEB-95A5-7A9D-FF68102BADBB}"/>
              </a:ext>
            </a:extLst>
          </p:cNvPr>
          <p:cNvSpPr/>
          <p:nvPr/>
        </p:nvSpPr>
        <p:spPr>
          <a:xfrm>
            <a:off x="2336800" y="5051301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  (VSC)</a:t>
            </a:r>
          </a:p>
        </p:txBody>
      </p:sp>
    </p:spTree>
    <p:extLst>
      <p:ext uri="{BB962C8B-B14F-4D97-AF65-F5344CB8AC3E}">
        <p14:creationId xmlns:p14="http://schemas.microsoft.com/office/powerpoint/2010/main" val="194186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9B0-590F-3178-4DA1-9EA978E3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Transport (GWT)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8973-A028-59BA-8A32-3EF12290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Advection, dispersion, sorption, decay/growth</a:t>
            </a:r>
          </a:p>
          <a:p>
            <a:pPr lvl="1"/>
            <a:r>
              <a:rPr lang="en-US" dirty="0"/>
              <a:t>Mobile and immobile domains</a:t>
            </a:r>
          </a:p>
          <a:p>
            <a:pPr lvl="1"/>
            <a:r>
              <a:rPr lang="en-US" dirty="0"/>
              <a:t>Advanced packages (SFT, LKT, MWT, UZT)</a:t>
            </a:r>
          </a:p>
          <a:p>
            <a:pPr lvl="1"/>
            <a:r>
              <a:rPr lang="en-US" dirty="0"/>
              <a:t>Water mover for transport (MVT)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ACB9EC-EEB0-EB7C-57D3-83BE31008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693635" y="2736825"/>
            <a:ext cx="4573180" cy="23070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108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103845" y="2238634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Storage and Transfer (MST)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482339" y="2250470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Advection (ADV)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482339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Dispersion (DSP)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5894730" y="224800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and Sink Mixing (SSM)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5894728" y="3634889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Concentration (CNC)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42D99-E114-404B-8CB2-77C3313D8EC0}"/>
              </a:ext>
            </a:extLst>
          </p:cNvPr>
          <p:cNvSpPr/>
          <p:nvPr/>
        </p:nvSpPr>
        <p:spPr>
          <a:xfrm>
            <a:off x="9447437" y="2220236"/>
            <a:ext cx="1135981" cy="612108"/>
          </a:xfrm>
          <a:prstGeom prst="rect">
            <a:avLst/>
          </a:prstGeom>
          <a:noFill/>
          <a:ln>
            <a:solidFill>
              <a:srgbClr val="456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Storage and Transfer (IST)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6F80D-3203-F543-B8DB-1AFA465D0618}"/>
              </a:ext>
            </a:extLst>
          </p:cNvPr>
          <p:cNvSpPr/>
          <p:nvPr/>
        </p:nvSpPr>
        <p:spPr>
          <a:xfrm>
            <a:off x="761164" y="497989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Model Interface (FMI)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5894728" y="2941445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Source Loading (SRC)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FDCC2-2FD5-6949-9A44-31E63BB1FE61}"/>
              </a:ext>
            </a:extLst>
          </p:cNvPr>
          <p:cNvSpPr/>
          <p:nvPr/>
        </p:nvSpPr>
        <p:spPr>
          <a:xfrm>
            <a:off x="4717540" y="1295400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Domain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FAD7C1-8818-2843-8101-5682460F9424}"/>
              </a:ext>
            </a:extLst>
          </p:cNvPr>
          <p:cNvSpPr/>
          <p:nvPr/>
        </p:nvSpPr>
        <p:spPr>
          <a:xfrm>
            <a:off x="9504471" y="1285905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Domain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Transport (GWT) Model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9AA382F-16D6-7045-A19B-5FA98722835C}"/>
              </a:ext>
            </a:extLst>
          </p:cNvPr>
          <p:cNvCxnSpPr>
            <a:stCxn id="25" idx="2"/>
            <a:endCxn id="20" idx="0"/>
          </p:cNvCxnSpPr>
          <p:nvPr/>
        </p:nvCxnSpPr>
        <p:spPr>
          <a:xfrm rot="5400000">
            <a:off x="5414375" y="655383"/>
            <a:ext cx="459539" cy="82049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8C5BFC9-B706-F340-90C6-77033CBB9EB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7812587" y="-922335"/>
            <a:ext cx="450044" cy="396643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1619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rot="5400000">
            <a:off x="3942808" y="959383"/>
            <a:ext cx="398608" cy="21835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5650238" y="1435518"/>
            <a:ext cx="396140" cy="122882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rot="5400000">
            <a:off x="4787880" y="1792617"/>
            <a:ext cx="386773" cy="50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64B56EF-3E2A-6D41-8D9C-7765F46CFF6E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 rot="5400000">
            <a:off x="9829193" y="2028602"/>
            <a:ext cx="377870" cy="53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612004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4228326" y="5749715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5887095" y="5759847"/>
            <a:ext cx="107627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Solute Stress Package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3180-07C2-E14C-B655-C0F55AE67D28}"/>
              </a:ext>
            </a:extLst>
          </p:cNvPr>
          <p:cNvSpPr txBox="1"/>
          <p:nvPr/>
        </p:nvSpPr>
        <p:spPr>
          <a:xfrm>
            <a:off x="9504471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7428129" y="224489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Streamflow Transport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7429362" y="3574896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Transport (MWT)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7429362" y="289465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Transport (LKT)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7460970" y="5677741"/>
            <a:ext cx="1183898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Solute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7434256" y="4231710"/>
            <a:ext cx="124316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Transport (UZT)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7429361" y="4888522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 Transport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(MVT)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rot="16200000" flipH="1">
            <a:off x="6446893" y="638863"/>
            <a:ext cx="393029" cy="281902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8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960</Words>
  <Application>Microsoft Office PowerPoint</Application>
  <PresentationFormat>Widescreen</PresentationFormat>
  <Paragraphs>198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Introduction to MODFLOW 6</vt:lpstr>
      <vt:lpstr>MODFLOW 6 Objectives</vt:lpstr>
      <vt:lpstr>Range of Scales for MODFLOW Applications</vt:lpstr>
      <vt:lpstr>MODFLOW 6 Components</vt:lpstr>
      <vt:lpstr>Model Types</vt:lpstr>
      <vt:lpstr>Groundwater Flow (GWF) Model</vt:lpstr>
      <vt:lpstr>PowerPoint Presentation</vt:lpstr>
      <vt:lpstr>Groundwater Transport (GWT) Model</vt:lpstr>
      <vt:lpstr>PowerPoint Presentation</vt:lpstr>
      <vt:lpstr>Exchanges</vt:lpstr>
      <vt:lpstr>Solutions</vt:lpstr>
      <vt:lpstr>Exchange Data</vt:lpstr>
      <vt:lpstr>Generalized Control-Volume Finite-Difference Numerical Solutions</vt:lpstr>
      <vt:lpstr>Single-Model Configurations</vt:lpstr>
      <vt:lpstr>Multi-Model Configurations</vt:lpstr>
      <vt:lpstr>Multi-Model Configurations</vt:lpstr>
      <vt:lpstr>PowerPoint Presentation</vt:lpstr>
      <vt:lpstr>Summary</vt:lpstr>
      <vt:lpstr>MODFLOW 6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MODFLOW 6</dc:title>
  <dc:creator>Langevin, Christian D</dc:creator>
  <cp:lastModifiedBy>Martijn Russcher</cp:lastModifiedBy>
  <cp:revision>58</cp:revision>
  <dcterms:created xsi:type="dcterms:W3CDTF">2023-07-05T16:42:12Z</dcterms:created>
  <dcterms:modified xsi:type="dcterms:W3CDTF">2024-11-18T09:00:50Z</dcterms:modified>
</cp:coreProperties>
</file>